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3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75" r:id="rId13"/>
    <p:sldId id="270" r:id="rId14"/>
    <p:sldId id="271" r:id="rId15"/>
    <p:sldId id="272" r:id="rId16"/>
    <p:sldId id="273" r:id="rId17"/>
    <p:sldId id="283" r:id="rId18"/>
    <p:sldId id="279" r:id="rId19"/>
    <p:sldId id="281" r:id="rId20"/>
    <p:sldId id="280" r:id="rId21"/>
    <p:sldId id="282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92527-D109-463A-B5F7-5703FD40EC3D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4C59A-9A8B-451D-838F-39548F8F04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90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62CA-8B13-FA95-FC62-30C8B8827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BA4A8-AEBC-780C-2C72-AAC0A204B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3881B-2ADB-0916-02ED-CE8F1A54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AD2D-F924-48D5-BD8D-0D703CF5A932}" type="datetime1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5D36F-8F01-8B3B-83BD-4F6B17C5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BA58-9610-62BD-23A5-C2625765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54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EAF9-4681-6FFE-E290-7AC51F04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6E36B-C4FB-2A1E-65CC-5640B2D54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0A416-20E6-399B-38EF-D4102B12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6AB-912C-4971-9B06-062B88FA8F87}" type="datetime1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23CE-77FE-8FA3-C80C-4DC8514DD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1928B-1C75-D6E3-AB55-58A075E36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20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A936C6-18B2-02B8-6635-9AB8A4F4D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4920F-C026-D88D-BA26-990930D5D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67A3-4F48-B3B3-0559-E4E8EDC8A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6F48F-4A75-4C67-99EC-0F23CE6742EE}" type="datetime1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2541A-99FB-79CE-767A-CCA5B8D2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426F2-2DE6-C584-2B58-5C05C8FD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71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489E-3027-B44E-F6FD-6B6F8BB0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45C22-9DB4-DA01-B2C2-FD76A87DD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2A2C7-CA99-9DEA-7B9E-4DFC6ACB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CC28-4E70-43C7-A937-87B385807144}" type="datetime1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708D1-A287-518F-6884-D68C2729B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1A34D-E56A-F1EB-C57B-0B7726B5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96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509A-BBCA-365D-BD4F-E02E33000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12EB-D74C-4BE6-F536-BF23F53DA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2D0CF-402A-D6AD-1F03-6F071C1C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66F73-4DEB-4863-AA4C-90A0265B0C36}" type="datetime1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30DAE-9E82-E597-56B9-016B0B32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562E1-B3F1-69FA-02EE-B553C6CD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16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5AE4-9179-1A90-8566-9392D429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8C7A0-57F1-CF14-65AC-70402F73A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3040C-6D1C-7903-A4CD-9127FA3C9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D0E4A-22BD-B818-154D-C27139E9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29760-DD4B-4845-BD4C-5DE73037500E}" type="datetime1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9B5A3-A885-58E3-A037-03764801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C01E4-ED7C-6A45-BED5-9BF34D45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8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424D-9ED8-F849-596B-F5813040E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F568C-ABC2-78EF-701B-00068D5DB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6660E-D492-0293-BEE6-5141FA556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49622-DF4B-41D0-9D8F-04C0D04A1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FED39-7DB3-0F13-0452-EA5687563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195246-E217-EA37-1D8E-86531143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9B152-DF44-46BA-B9FF-EC058E39684A}" type="datetime1">
              <a:rPr lang="en-IN" smtClean="0"/>
              <a:t>25-03-2024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B8AAC-8546-8FD2-13A1-0F2B2F92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C7905B-800D-C036-3149-5883CAF6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84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0B40-6804-A440-7CD6-D235AC40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73270-7C65-7BAF-E5F1-820732DA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FCD0-F091-4DB3-8059-D4278A5A71A0}" type="datetime1">
              <a:rPr lang="en-IN" smtClean="0"/>
              <a:t>25-03-2024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89A87-32CA-4A05-9B01-A92AE795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C5B6B-E0DE-8D00-890B-279F8146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43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DDA8AF-00B3-0B0E-93D4-C6A50B9C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0B94-F029-4308-814D-2F560FC17CED}" type="datetime1">
              <a:rPr lang="en-IN" smtClean="0"/>
              <a:t>25-03-2024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9AF50-792E-6A42-DDF5-4A7D85AB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5E25-3118-6BEC-1F56-F56A407D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31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DF95-5F09-6F67-F4A1-5B2598AE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B279-200E-FF4E-59C4-7F6D3BF4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327A1-A28A-B6A7-0D17-15C2F009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AA827-E0E9-8336-A5BC-A1A0BD9BB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31A8-A4CD-4596-B051-A2379B811B7E}" type="datetime1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269C4-6F30-EB2D-22D7-41694D8D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54E5D-7E66-C8D8-EA36-55ED73E0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8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8F68-381E-7142-095E-AB41BCE5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C8CA89-4D98-B354-FDCC-77D1C8ED7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80840-5578-CC26-4346-DF6159472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D8B3A-8D1A-FCCB-C436-14161FD9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D3D09-D179-4780-AE33-47CE624A505D}" type="datetime1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EF5FF-600C-DFFC-B2E2-C6B49C9D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A862-0B62-39D2-1D2D-699A1BCE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81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037EFD-784C-48D2-B123-19681CB9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FD3A3-41BB-3969-E056-DD3B985AC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99143-7B96-A0D4-0FF0-BCF0B95FC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6E5B4-39B7-4FAB-8A2B-8F033AEA3697}" type="datetime1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1413E-F995-708C-CA60-4CE6A9B29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BBC6B-8062-D835-B52D-047966A6F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431BF-74D0-4732-92FF-90201B301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03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onderfulengineering.com/wi-vi-uses-wifi-signals-to-track-humans/wi-vi-output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96DB3-099E-C317-1FAE-F256889F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8" y="268024"/>
            <a:ext cx="2606566" cy="2139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67560C-29AA-B216-247E-F9266CBFFA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182" y="79746"/>
            <a:ext cx="2281970" cy="2327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61B5F-E8EE-3860-4F48-1A28F593BDAA}"/>
              </a:ext>
            </a:extLst>
          </p:cNvPr>
          <p:cNvSpPr txBox="1"/>
          <p:nvPr/>
        </p:nvSpPr>
        <p:spPr>
          <a:xfrm>
            <a:off x="2132484" y="208107"/>
            <a:ext cx="7525407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VISVESVARAYA TECHNOLOGICAL UNIVERSITY  BELAGAVI,  KARNATAKA – 590018</a:t>
            </a: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B870A-AE9D-52B2-BAC5-16FA88498A67}"/>
              </a:ext>
            </a:extLst>
          </p:cNvPr>
          <p:cNvSpPr txBox="1"/>
          <p:nvPr/>
        </p:nvSpPr>
        <p:spPr>
          <a:xfrm>
            <a:off x="4498427" y="1355754"/>
            <a:ext cx="26065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Seminar Presentation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8496F-3E89-2828-62C0-21A1CE9BFF52}"/>
              </a:ext>
            </a:extLst>
          </p:cNvPr>
          <p:cNvSpPr txBox="1"/>
          <p:nvPr/>
        </p:nvSpPr>
        <p:spPr>
          <a:xfrm>
            <a:off x="1361089" y="2194938"/>
            <a:ext cx="913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Wi-Vi  TECHNOLOGY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251E5-29B6-EB62-43AC-010490ADB13D}"/>
              </a:ext>
            </a:extLst>
          </p:cNvPr>
          <p:cNvSpPr txBox="1"/>
          <p:nvPr/>
        </p:nvSpPr>
        <p:spPr>
          <a:xfrm>
            <a:off x="2973262" y="2776272"/>
            <a:ext cx="52341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by:</a:t>
            </a:r>
          </a:p>
          <a:p>
            <a:pPr marL="0" indent="0" algn="ctr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sz="1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8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Chandan Kumar N S  (1SK20EC008</a:t>
            </a:r>
            <a:r>
              <a:rPr lang="en-US" sz="1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5B031-2756-3BE0-4E4B-6F840A0928FD}"/>
              </a:ext>
            </a:extLst>
          </p:cNvPr>
          <p:cNvSpPr txBox="1"/>
          <p:nvPr/>
        </p:nvSpPr>
        <p:spPr>
          <a:xfrm>
            <a:off x="1697421" y="5125165"/>
            <a:ext cx="8797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FF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Communication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274B2-2283-E317-9247-3AF7FBA703E2}"/>
              </a:ext>
            </a:extLst>
          </p:cNvPr>
          <p:cNvSpPr txBox="1"/>
          <p:nvPr/>
        </p:nvSpPr>
        <p:spPr>
          <a:xfrm>
            <a:off x="2132484" y="5531861"/>
            <a:ext cx="7927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 Sri Krishnarajendra Silver Jubilee Technological Institute </a:t>
            </a:r>
            <a:b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K. R. Circle, Bangalore - 560001 </a:t>
            </a:r>
            <a:b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C3DDD-C7EA-A5D1-1F70-A8B99345205C}"/>
              </a:ext>
            </a:extLst>
          </p:cNvPr>
          <p:cNvSpPr txBox="1"/>
          <p:nvPr/>
        </p:nvSpPr>
        <p:spPr>
          <a:xfrm>
            <a:off x="2829910" y="3754274"/>
            <a:ext cx="5943600" cy="163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guidance of  </a:t>
            </a:r>
            <a:endParaRPr lang="en-IN" sz="2000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 </a:t>
            </a: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Nagesh 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Asst. Professor, Dept. of ECE 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IN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9">
            <a:extLst>
              <a:ext uri="{FF2B5EF4-FFF2-40B4-BE49-F238E27FC236}">
                <a16:creationId xmlns:a16="http://schemas.microsoft.com/office/drawing/2014/main" id="{5BCD70D2-1689-3380-02F0-042EF1F5D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129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6"/>
    </mc:Choice>
    <mc:Fallback xmlns="">
      <p:transition spd="slow" advTm="177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769EFE-148B-01B8-48F8-BBD398F4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26A50-8B8E-0489-D8E9-92365375F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10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68C8C-D931-E05C-38D9-A3C0DA4462DA}"/>
              </a:ext>
            </a:extLst>
          </p:cNvPr>
          <p:cNvSpPr txBox="1"/>
          <p:nvPr/>
        </p:nvSpPr>
        <p:spPr>
          <a:xfrm>
            <a:off x="344213" y="1232025"/>
            <a:ext cx="6096000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#2: Identifying and tracking humans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System: Array of Spaced Antennas.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attempts to track moving targets through walls have done so using an array of spaced antennas.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would be too expensive and bulky.</a:t>
            </a:r>
          </a:p>
        </p:txBody>
      </p:sp>
      <p:pic>
        <p:nvPicPr>
          <p:cNvPr id="13" name="Graphic 1">
            <a:extLst>
              <a:ext uri="{FF2B5EF4-FFF2-40B4-BE49-F238E27FC236}">
                <a16:creationId xmlns:a16="http://schemas.microsoft.com/office/drawing/2014/main" id="{3F5AE00C-CE51-D04C-65D1-B07D94F64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91" r="4889"/>
          <a:stretch/>
        </p:blipFill>
        <p:spPr>
          <a:xfrm>
            <a:off x="6526924" y="1111776"/>
            <a:ext cx="5131675" cy="3772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6AB940-EE93-A6EE-91B5-F2F79CA4CE96}"/>
              </a:ext>
            </a:extLst>
          </p:cNvPr>
          <p:cNvSpPr txBox="1"/>
          <p:nvPr/>
        </p:nvSpPr>
        <p:spPr>
          <a:xfrm>
            <a:off x="7893269" y="4925835"/>
            <a:ext cx="2941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Fig.6 Identifying and tracking humans</a:t>
            </a:r>
          </a:p>
        </p:txBody>
      </p:sp>
    </p:spTree>
    <p:extLst>
      <p:ext uri="{BB962C8B-B14F-4D97-AF65-F5344CB8AC3E}">
        <p14:creationId xmlns:p14="http://schemas.microsoft.com/office/powerpoint/2010/main" val="251708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36"/>
    </mc:Choice>
    <mc:Fallback xmlns="">
      <p:transition spd="slow" advTm="522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D751EF-23CF-988A-5771-30D38B76A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07C9E4-4088-3F2A-22FD-D29ED751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11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28316-2CF1-B1EE-1CFE-8BC4765ECD14}"/>
              </a:ext>
            </a:extLst>
          </p:cNvPr>
          <p:cNvSpPr txBox="1"/>
          <p:nvPr/>
        </p:nvSpPr>
        <p:spPr>
          <a:xfrm>
            <a:off x="323193" y="1102177"/>
            <a:ext cx="6617521" cy="4653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Eliminate the Wall's Reflection?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Wi-Vi Interference Nulling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Cancels wall reflections and direct signal.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sensitivity to reflections.</a:t>
            </a:r>
          </a:p>
          <a:p>
            <a:pPr algn="just"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Nulling to remove the flash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MIMO Systems Pre-Code Transmissions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cancel signal received at specific antenna.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Eliminates flash effect and direct signal.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Wi-Vi to capture reflections with minimal interference.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Wi-Vi technology">
            <a:extLst>
              <a:ext uri="{FF2B5EF4-FFF2-40B4-BE49-F238E27FC236}">
                <a16:creationId xmlns:a16="http://schemas.microsoft.com/office/drawing/2014/main" id="{AFD5763D-18F8-E0A6-B46F-7FF9BF25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1"/>
          <a:stretch/>
        </p:blipFill>
        <p:spPr bwMode="auto">
          <a:xfrm>
            <a:off x="7204732" y="1368945"/>
            <a:ext cx="4664075" cy="3415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3D86CB-C302-D2F1-248C-1D29CFAB3CA6}"/>
              </a:ext>
            </a:extLst>
          </p:cNvPr>
          <p:cNvSpPr txBox="1"/>
          <p:nvPr/>
        </p:nvSpPr>
        <p:spPr>
          <a:xfrm>
            <a:off x="0" y="86268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687CC-FCBA-7786-E2F8-CA7D3079B8BC}"/>
              </a:ext>
            </a:extLst>
          </p:cNvPr>
          <p:cNvSpPr txBox="1"/>
          <p:nvPr/>
        </p:nvSpPr>
        <p:spPr>
          <a:xfrm>
            <a:off x="8349708" y="4876800"/>
            <a:ext cx="3004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Fig.7 Eliminating the Wall’s Reflection</a:t>
            </a:r>
          </a:p>
        </p:txBody>
      </p:sp>
    </p:spTree>
    <p:extLst>
      <p:ext uri="{BB962C8B-B14F-4D97-AF65-F5344CB8AC3E}">
        <p14:creationId xmlns:p14="http://schemas.microsoft.com/office/powerpoint/2010/main" val="194962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13"/>
    </mc:Choice>
    <mc:Fallback xmlns="">
      <p:transition spd="slow" advTm="4671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7">
            <a:extLst>
              <a:ext uri="{FF2B5EF4-FFF2-40B4-BE49-F238E27FC236}">
                <a16:creationId xmlns:a16="http://schemas.microsoft.com/office/drawing/2014/main" id="{723A3811-642D-B234-9CEF-02A63D20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547" y="500991"/>
            <a:ext cx="5730875" cy="18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711420-592B-4E82-B793-525462F1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1B054-5930-1D58-BF67-4DF5E5EB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12</a:t>
            </a:fld>
            <a:endParaRPr lang="en-IN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2CCEEE7-C80A-35F2-FC0B-A3BD66CF4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3A73325-FAA9-F8D6-E9CB-696A6062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041" y="218845"/>
            <a:ext cx="6198366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NULLING MIMO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To remove flash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 NULLING: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Channel Estimation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 ant. 1 sends x; Rx receives y; hˆ1 ← y/x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 ant. 2 sends x; Rx receives y; hˆ2 ← y/x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pre-coding: p ← −hˆ1/hˆ2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BOOSTING: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 antennas boost power Tx ant. 1 transmits x, Tx ant.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transmits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concurrently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ITERATIVE NULLING: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← 0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repeat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Rx receives y;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← y/x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even then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hˆ1 ←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hˆ1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hˆ2 ←(1 −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/hˆ1)hˆ2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 ← −hˆ1/hˆ2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Tx antennas transmit concurrently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←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+ 1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until Converges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8A2AF-DACE-EC41-22E5-E823478DE28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5656" t="31510" r="52464" b="12254"/>
          <a:stretch>
            <a:fillRect/>
          </a:stretch>
        </p:blipFill>
        <p:spPr bwMode="auto">
          <a:xfrm>
            <a:off x="717331" y="3308160"/>
            <a:ext cx="4135120" cy="23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D9CD55-A478-3BA2-FB78-4195B6EA9A60}"/>
              </a:ext>
            </a:extLst>
          </p:cNvPr>
          <p:cNvSpPr txBox="1"/>
          <p:nvPr/>
        </p:nvSpPr>
        <p:spPr>
          <a:xfrm>
            <a:off x="518237" y="254532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14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ig.8 Steps for Elimination of FLASH effects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70B52-80B8-B79A-A442-BD6645262507}"/>
              </a:ext>
            </a:extLst>
          </p:cNvPr>
          <p:cNvSpPr txBox="1"/>
          <p:nvPr/>
        </p:nvSpPr>
        <p:spPr>
          <a:xfrm>
            <a:off x="2096563" y="5876278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Fig.9 Nulling MIMO</a:t>
            </a:r>
          </a:p>
        </p:txBody>
      </p:sp>
    </p:spTree>
    <p:extLst>
      <p:ext uri="{BB962C8B-B14F-4D97-AF65-F5344CB8AC3E}">
        <p14:creationId xmlns:p14="http://schemas.microsoft.com/office/powerpoint/2010/main" val="93799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68"/>
    </mc:Choice>
    <mc:Fallback xmlns="">
      <p:transition spd="slow" advTm="5236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EF37E5-340E-316A-8BF9-2734DC70C7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49163" t="36761" r="23880" b="38293"/>
          <a:stretch>
            <a:fillRect/>
          </a:stretch>
        </p:blipFill>
        <p:spPr bwMode="auto">
          <a:xfrm>
            <a:off x="6400801" y="1539168"/>
            <a:ext cx="5517931" cy="312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8B2D37-C013-F61D-FA98-9A4FED72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DBADC-5BAB-76DF-95CC-A5D83BA7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13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04A0B-674B-D4C3-DE90-5647DA1A601A}"/>
              </a:ext>
            </a:extLst>
          </p:cNvPr>
          <p:cNvSpPr txBox="1"/>
          <p:nvPr/>
        </p:nvSpPr>
        <p:spPr>
          <a:xfrm>
            <a:off x="564931" y="546152"/>
            <a:ext cx="8702566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track the movement of Humans?</a:t>
            </a:r>
          </a:p>
          <a:p>
            <a:pPr algn="just">
              <a:lnSpc>
                <a:spcPct val="150000"/>
              </a:lnSpc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588D57-87C0-0F1A-F237-04EDC3C8B570}"/>
              </a:ext>
            </a:extLst>
          </p:cNvPr>
          <p:cNvSpPr txBox="1"/>
          <p:nvPr/>
        </p:nvSpPr>
        <p:spPr>
          <a:xfrm>
            <a:off x="564931" y="1291643"/>
            <a:ext cx="6096000" cy="4653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ISAR Technique for Human Motion Tracking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Synthetic Aperture Radar (ISAR) technique uses a person's reflection of transmitted signal to track human motion.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device captures consecutive time samples and treats them as spatial samples.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antenna array processing identifies the relative angle of the person's motion.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 can track multiple humans using the smoothed MUSIC algorithm.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E75A3-E82A-931D-D407-7FEED9543CBA}"/>
              </a:ext>
            </a:extLst>
          </p:cNvPr>
          <p:cNvSpPr txBox="1"/>
          <p:nvPr/>
        </p:nvSpPr>
        <p:spPr>
          <a:xfrm>
            <a:off x="7945303" y="4998970"/>
            <a:ext cx="340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Fig.10 Technique for human motion tracking</a:t>
            </a:r>
          </a:p>
        </p:txBody>
      </p:sp>
    </p:spTree>
    <p:extLst>
      <p:ext uri="{BB962C8B-B14F-4D97-AF65-F5344CB8AC3E}">
        <p14:creationId xmlns:p14="http://schemas.microsoft.com/office/powerpoint/2010/main" val="291024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65"/>
    </mc:Choice>
    <mc:Fallback xmlns="">
      <p:transition spd="slow" advTm="8726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09263-7056-3656-4FB3-DFC530FD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BA02C-4EFA-48B1-D1C6-04F8C1AB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14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F7968-1940-CCF3-91CD-8DB418A0F77B}"/>
              </a:ext>
            </a:extLst>
          </p:cNvPr>
          <p:cNvSpPr txBox="1"/>
          <p:nvPr/>
        </p:nvSpPr>
        <p:spPr>
          <a:xfrm>
            <a:off x="578069" y="1166922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Through-Wall Gesture-Based Communication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0D12E-0750-A6E1-CD94-C978F7BAA0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0766" t="19256" r="21783" b="60608"/>
          <a:stretch>
            <a:fillRect/>
          </a:stretch>
        </p:blipFill>
        <p:spPr bwMode="auto">
          <a:xfrm>
            <a:off x="6285186" y="1844030"/>
            <a:ext cx="5612523" cy="290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57E739-0013-E4F0-2BE3-7C6A0036EB95}"/>
              </a:ext>
            </a:extLst>
          </p:cNvPr>
          <p:cNvSpPr txBox="1"/>
          <p:nvPr/>
        </p:nvSpPr>
        <p:spPr>
          <a:xfrm>
            <a:off x="578069" y="1794406"/>
            <a:ext cx="5707117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Wireless message sending via wall gestures.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Uses two body gestures: 'o' and ‘1' bits.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Human behind a wall sends message to Wi-Vi.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Message signal resembles standard BPSK encoding.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Decoded signal sign based on signal sign.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703B1-3E32-06DA-568F-AD4AD9D2EE64}"/>
              </a:ext>
            </a:extLst>
          </p:cNvPr>
          <p:cNvSpPr txBox="1"/>
          <p:nvPr/>
        </p:nvSpPr>
        <p:spPr>
          <a:xfrm>
            <a:off x="6674069" y="5111805"/>
            <a:ext cx="4001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Fig.11 Through-Wall Gesture-Based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0995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13"/>
    </mc:Choice>
    <mc:Fallback xmlns="">
      <p:transition spd="slow" advTm="7251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DB7D88-53AE-D06D-054B-CB70797C0A0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5284" t="17943" r="26272" b="59033"/>
          <a:stretch>
            <a:fillRect/>
          </a:stretch>
        </p:blipFill>
        <p:spPr bwMode="auto">
          <a:xfrm>
            <a:off x="6358760" y="1242671"/>
            <a:ext cx="6095999" cy="2604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F318A4-DA6F-099C-FCED-DCBBBA7C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9CCA-CFF4-39BE-3C7D-E8C54B40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15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EA96A-30B1-9F55-6550-D8B696D742D5}"/>
              </a:ext>
            </a:extLst>
          </p:cNvPr>
          <p:cNvSpPr txBox="1"/>
          <p:nvPr/>
        </p:nvSpPr>
        <p:spPr>
          <a:xfrm>
            <a:off x="444062" y="1487325"/>
            <a:ext cx="6096000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reflects the signal, it's as if he is the source of that signal.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know that if you want to track an RF source, you can do that using an antenna array.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steering the beam of the array, we can find the direction of from which the signal is coming.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when a person moves, that direction would change, and we are able to track him.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1BC85-6102-4A1D-60AD-B1D5BFC75E6F}"/>
              </a:ext>
            </a:extLst>
          </p:cNvPr>
          <p:cNvSpPr txBox="1"/>
          <p:nvPr/>
        </p:nvSpPr>
        <p:spPr>
          <a:xfrm>
            <a:off x="496613" y="842561"/>
            <a:ext cx="7083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track using reflections?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D0B1F-85EC-E48A-4C09-538DDE2227B8}"/>
              </a:ext>
            </a:extLst>
          </p:cNvPr>
          <p:cNvSpPr txBox="1"/>
          <p:nvPr/>
        </p:nvSpPr>
        <p:spPr>
          <a:xfrm>
            <a:off x="7108976" y="4224437"/>
            <a:ext cx="4829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Fig.12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Gesture Sensors  &amp; 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Achieved Nulling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4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35"/>
    </mc:Choice>
    <mc:Fallback xmlns="">
      <p:transition spd="slow" advTm="5383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9A4988-B5AF-E103-8486-29B46418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8E652-7353-97D9-65AD-BFFD3942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16</a:t>
            </a:fld>
            <a:endParaRPr lang="en-IN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C169C2C0-2E8C-C553-8FAA-8458C991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7" t="24294" r="3113" b="2816"/>
          <a:stretch/>
        </p:blipFill>
        <p:spPr>
          <a:xfrm>
            <a:off x="480849" y="924910"/>
            <a:ext cx="5362903" cy="3132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E85BC-170E-00C4-B52E-D00E96AA8187}"/>
              </a:ext>
            </a:extLst>
          </p:cNvPr>
          <p:cNvSpPr txBox="1"/>
          <p:nvPr/>
        </p:nvSpPr>
        <p:spPr>
          <a:xfrm>
            <a:off x="287251" y="4339227"/>
            <a:ext cx="11617498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objects that the signals hit including the wall create identical reflections, they too are cancelled out by this nulling effect.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those reflections that change between the two signals, such as those from a moving object, arrive back at the receiver.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2C4FE-1D3B-DEA4-EEF3-688D0B2579DE}"/>
              </a:ext>
            </a:extLst>
          </p:cNvPr>
          <p:cNvSpPr txBox="1"/>
          <p:nvPr/>
        </p:nvSpPr>
        <p:spPr>
          <a:xfrm>
            <a:off x="0" y="2971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Wi-Vi Setup &amp;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9DD5B-A2CA-8621-EC73-9548EAE264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50164" t="12910" r="25579" b="62992"/>
          <a:stretch>
            <a:fillRect/>
          </a:stretch>
        </p:blipFill>
        <p:spPr bwMode="auto">
          <a:xfrm>
            <a:off x="6096000" y="924910"/>
            <a:ext cx="6402463" cy="2953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15AD40-5DEF-85C3-E3C4-F38A8DC799CC}"/>
              </a:ext>
            </a:extLst>
          </p:cNvPr>
          <p:cNvSpPr txBox="1"/>
          <p:nvPr/>
        </p:nvSpPr>
        <p:spPr>
          <a:xfrm>
            <a:off x="5139558" y="4038793"/>
            <a:ext cx="2242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Fig.13 Wi-Vi setup &amp; output</a:t>
            </a:r>
          </a:p>
        </p:txBody>
      </p:sp>
    </p:spTree>
    <p:extLst>
      <p:ext uri="{BB962C8B-B14F-4D97-AF65-F5344CB8AC3E}">
        <p14:creationId xmlns:p14="http://schemas.microsoft.com/office/powerpoint/2010/main" val="27478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1"/>
    </mc:Choice>
    <mc:Fallback xmlns="">
      <p:transition spd="slow" advTm="4039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C25FBB-CA70-50CD-8F1E-EB82A149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39A14-59AE-66A1-C440-0693F9C52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17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45BBE-6379-8105-F2D7-19F78E16D4B8}"/>
              </a:ext>
            </a:extLst>
          </p:cNvPr>
          <p:cNvSpPr txBox="1"/>
          <p:nvPr/>
        </p:nvSpPr>
        <p:spPr>
          <a:xfrm>
            <a:off x="289134" y="1261283"/>
            <a:ext cx="5997837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prototype of Wi-Vi setup used by Dina Katabi gave the following results: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Wi-Vi can detect objects and humans moving behind opaque structural obstructions.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applies to 8" Concrete Walls, 6" Hollow walls and 1.75" solid wooden doors.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59149-B711-E344-FE90-3025D28C8A71}"/>
              </a:ext>
            </a:extLst>
          </p:cNvPr>
          <p:cNvSpPr txBox="1"/>
          <p:nvPr/>
        </p:nvSpPr>
        <p:spPr>
          <a:xfrm>
            <a:off x="289133" y="4113372"/>
            <a:ext cx="5997837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Wi-Vi depends upon the amount of movement.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a narrow beam, the human needs to move by about 50cm.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9C110-62ED-65F8-3B5B-8E6CE1DC0FB8}"/>
              </a:ext>
            </a:extLst>
          </p:cNvPr>
          <p:cNvSpPr txBox="1"/>
          <p:nvPr/>
        </p:nvSpPr>
        <p:spPr>
          <a:xfrm>
            <a:off x="-105103" y="269236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6" name="Picture 15" descr="wi-vi-output">
            <a:hlinkClick r:id="rId2"/>
            <a:extLst>
              <a:ext uri="{FF2B5EF4-FFF2-40B4-BE49-F238E27FC236}">
                <a16:creationId xmlns:a16="http://schemas.microsoft.com/office/drawing/2014/main" id="{860BFC0B-E75F-F50E-FDA4-8CC48D7C27E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7545" y="1460730"/>
            <a:ext cx="4330700" cy="3751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6AA5C6-4A12-2D19-AEA0-FD00266C725D}"/>
              </a:ext>
            </a:extLst>
          </p:cNvPr>
          <p:cNvSpPr txBox="1"/>
          <p:nvPr/>
        </p:nvSpPr>
        <p:spPr>
          <a:xfrm>
            <a:off x="8610600" y="5322664"/>
            <a:ext cx="186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Fig.14 Output of Wi-Vi</a:t>
            </a:r>
          </a:p>
        </p:txBody>
      </p:sp>
    </p:spTree>
    <p:extLst>
      <p:ext uri="{BB962C8B-B14F-4D97-AF65-F5344CB8AC3E}">
        <p14:creationId xmlns:p14="http://schemas.microsoft.com/office/powerpoint/2010/main" val="220295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25"/>
    </mc:Choice>
    <mc:Fallback xmlns="">
      <p:transition spd="slow" advTm="7462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205DF8-2F6E-B64D-6933-8F5AB4A5C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337C5E-38BD-727B-D686-A3A41E8C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18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83B44-524C-5E6D-4E3A-77A0782038D2}"/>
              </a:ext>
            </a:extLst>
          </p:cNvPr>
          <p:cNvSpPr txBox="1"/>
          <p:nvPr/>
        </p:nvSpPr>
        <p:spPr>
          <a:xfrm>
            <a:off x="409903" y="136525"/>
            <a:ext cx="11782097" cy="4468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algn="just">
              <a:lnSpc>
                <a:spcPct val="150000"/>
              </a:lnSpc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Military purpose.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Monitoring situations in hospitals.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 security.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Sensing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Rescue operations.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Design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9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"/>
    </mc:Choice>
    <mc:Fallback xmlns="">
      <p:transition spd="slow" advTm="762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FA39A4-7B4E-F495-20C4-1C30258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BE4AC-31D8-9D65-4890-D3C7CB6A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19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8FA27-E9F7-473B-3BDA-EA99460B144B}"/>
              </a:ext>
            </a:extLst>
          </p:cNvPr>
          <p:cNvSpPr txBox="1"/>
          <p:nvPr/>
        </p:nvSpPr>
        <p:spPr>
          <a:xfrm>
            <a:off x="246993" y="451835"/>
            <a:ext cx="11698014" cy="5392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Wi-Vi is relatively a low-power, low-cost, low- bandwidth, and accessible to average users.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Wi-Vi requires only few MHz of bandwidth and operates in the same range as Wi-Fi. It operates in ISM band.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Wi-Vi can perform through-wall imaging without access to any device the other side of the wall.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 human vision beyond the visible electromagnetic range, allowing us to detect objects in the dark or in smoke.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has very low resolution.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cannot detect humans behind concrete walls thicker than 8".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achieve a narrow beam the human needs to move by about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50cm.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808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22"/>
    </mc:Choice>
    <mc:Fallback xmlns="">
      <p:transition spd="slow" advTm="4492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50B216-3B70-9A49-BC09-5AACC49D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FFC20-07A5-4497-5E91-40BB047F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2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AF82B-1429-2CFF-0732-B8F438BDF0B6}"/>
              </a:ext>
            </a:extLst>
          </p:cNvPr>
          <p:cNvSpPr txBox="1"/>
          <p:nvPr/>
        </p:nvSpPr>
        <p:spPr>
          <a:xfrm>
            <a:off x="0" y="174637"/>
            <a:ext cx="12192000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overview</a:t>
            </a:r>
            <a:endParaRPr lang="en-IN" sz="36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86BC2-C3F9-7122-42C3-71FF828B46D8}"/>
              </a:ext>
            </a:extLst>
          </p:cNvPr>
          <p:cNvSpPr txBox="1"/>
          <p:nvPr/>
        </p:nvSpPr>
        <p:spPr>
          <a:xfrm>
            <a:off x="662151" y="876666"/>
            <a:ext cx="8912773" cy="5422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IN" sz="2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Wi-Vi</a:t>
            </a:r>
            <a:r>
              <a:rPr lang="en-IN" sz="2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Technology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200" kern="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IN" sz="2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orking of</a:t>
            </a:r>
            <a:r>
              <a:rPr lang="en-IN" sz="2200" kern="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Wi-Vi</a:t>
            </a:r>
            <a:endParaRPr lang="en-IN" sz="2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 faced in d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esigning Wi-Vi</a:t>
            </a:r>
            <a:endParaRPr lang="en-IN" sz="2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 and Implementation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 &amp; Limitations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&amp; Future scope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4052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"/>
    </mc:Choice>
    <mc:Fallback xmlns="">
      <p:transition spd="slow" advTm="928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4D97C4-CB29-42BC-3C0D-C921AA8B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24C31-72C7-51FC-777C-A3FB71B7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20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1075-33A0-9A20-1BF2-0FCB3D554F5A}"/>
              </a:ext>
            </a:extLst>
          </p:cNvPr>
          <p:cNvSpPr txBox="1"/>
          <p:nvPr/>
        </p:nvSpPr>
        <p:spPr>
          <a:xfrm>
            <a:off x="441434" y="360853"/>
            <a:ext cx="11309131" cy="4930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Wi-Vi Wireless Technology Overview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Wi-Fi signals to detect human movement.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Unlike previous military-focused systems, enables affordable, see-through-wall devices.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Operates in the ISM band, making it accessible to the public.</a:t>
            </a:r>
          </a:p>
          <a:p>
            <a:pPr algn="just">
              <a:lnSpc>
                <a:spcPct val="150000"/>
              </a:lnSpc>
            </a:pPr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en-US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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Wi-Vi could be built into a Smartphone or a special handheld device.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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seeing humans through denser building material and with a longer range.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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quality images.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2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46"/>
    </mc:Choice>
    <mc:Fallback xmlns="">
      <p:transition spd="slow" advTm="5834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D266C1-B097-92AD-30A0-F320FB03C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43139-9185-23A0-567C-B7632B18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21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B35E8-FB96-FC6D-5E14-F345066195F2}"/>
              </a:ext>
            </a:extLst>
          </p:cNvPr>
          <p:cNvSpPr txBox="1"/>
          <p:nvPr/>
        </p:nvSpPr>
        <p:spPr>
          <a:xfrm>
            <a:off x="283779" y="281686"/>
            <a:ext cx="10867697" cy="5762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Sudarshan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Adeppa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“Detection of Objects across the Walls with Wi-Fi Technology”, International Journal on    Emerging Technologies, 2015.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Chetty, G. Smith, and K. Woodbridge, “Through-the-wall sensing of personnel using passive bistatic Wi-Fi radar at standoff distances,” IEEE Trans. Geoscience and Remote Sensing, 2012.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Adib, Fadel, and Dina Katabi, “See through Walls with Wi-Fi,” Proceedings of the ACM SIGCOMM Conference, 2013.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Ram and H. Ling, “through-wall tracking of human movers using join doppler and array processing,” IEEE Geoscience and Remote Sensing Letters, 2008.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Prerna Garg, Shikha, “Wi-Vi Technology”, International Journal of Advance Research In Science And Engineering, Vol. No.2, Issue No.9, September 2013</a:t>
            </a:r>
            <a:r>
              <a:rPr lang="en-I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300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890699-9CCF-CD39-CC40-91F178295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BB4D26-F8B1-8135-0E79-35FE2093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22</a:t>
            </a:fld>
            <a:endParaRPr lang="en-IN"/>
          </a:p>
        </p:txBody>
      </p:sp>
      <p:pic>
        <p:nvPicPr>
          <p:cNvPr id="1026" name="Picture 2" descr="Thank You Slide Template Free - Printable Templates">
            <a:extLst>
              <a:ext uri="{FF2B5EF4-FFF2-40B4-BE49-F238E27FC236}">
                <a16:creationId xmlns:a16="http://schemas.microsoft.com/office/drawing/2014/main" id="{4E106524-B22E-2367-F93D-436321AA7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7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"/>
    </mc:Choice>
    <mc:Fallback xmlns="">
      <p:transition spd="slow" advTm="16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i-Vi Uses WiFi Signals To Track Humans">
            <a:extLst>
              <a:ext uri="{FF2B5EF4-FFF2-40B4-BE49-F238E27FC236}">
                <a16:creationId xmlns:a16="http://schemas.microsoft.com/office/drawing/2014/main" id="{479F4D86-EA27-1AB7-124B-A5A379FDA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4087" y="-136525"/>
            <a:ext cx="72024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AC2389-C65A-8804-07AD-0955BE0F8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275E1-99A3-9116-A9E4-2E290BE5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3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46B73-5D84-EF90-B55B-E7E424C58A1A}"/>
              </a:ext>
            </a:extLst>
          </p:cNvPr>
          <p:cNvSpPr txBox="1"/>
          <p:nvPr/>
        </p:nvSpPr>
        <p:spPr>
          <a:xfrm>
            <a:off x="0" y="30839"/>
            <a:ext cx="12192000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IN" sz="3600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61023-2547-7296-C722-3753343C9328}"/>
              </a:ext>
            </a:extLst>
          </p:cNvPr>
          <p:cNvSpPr txBox="1"/>
          <p:nvPr/>
        </p:nvSpPr>
        <p:spPr>
          <a:xfrm>
            <a:off x="5293272" y="1845707"/>
            <a:ext cx="6634655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Wi-Vi was created by Dina Katabi, a professor in MIT, and her student Fadel Adib.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Wi-Vi Stands for Wireless vision.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captures moving object behind the wall.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 uses typically Wi-Fi hardware.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Wi-Vi uses Wi-Fi OFDM signals in the ISM band (at 2.4 GHz) and typical Wi-Fi hardware.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7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68"/>
    </mc:Choice>
    <mc:Fallback xmlns="">
      <p:transition spd="slow" advTm="593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Down 20">
            <a:extLst>
              <a:ext uri="{FF2B5EF4-FFF2-40B4-BE49-F238E27FC236}">
                <a16:creationId xmlns:a16="http://schemas.microsoft.com/office/drawing/2014/main" id="{8CF31267-247E-F8FA-F9EF-2D74323F2E41}"/>
              </a:ext>
            </a:extLst>
          </p:cNvPr>
          <p:cNvSpPr/>
          <p:nvPr/>
        </p:nvSpPr>
        <p:spPr>
          <a:xfrm>
            <a:off x="5963571" y="3882939"/>
            <a:ext cx="132430" cy="36933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10DB2AAA-57E2-6B84-0B8E-F472F61D9311}"/>
              </a:ext>
            </a:extLst>
          </p:cNvPr>
          <p:cNvSpPr/>
          <p:nvPr/>
        </p:nvSpPr>
        <p:spPr>
          <a:xfrm>
            <a:off x="3823137" y="3059668"/>
            <a:ext cx="759373" cy="12496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763C62A-0F88-18E1-8803-4925C6F1DD3E}"/>
              </a:ext>
            </a:extLst>
          </p:cNvPr>
          <p:cNvSpPr/>
          <p:nvPr/>
        </p:nvSpPr>
        <p:spPr>
          <a:xfrm>
            <a:off x="7630510" y="3059668"/>
            <a:ext cx="651642" cy="1249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6C81AC8B-50D2-F36A-AE95-43414DEF5393}"/>
              </a:ext>
            </a:extLst>
          </p:cNvPr>
          <p:cNvSpPr/>
          <p:nvPr/>
        </p:nvSpPr>
        <p:spPr>
          <a:xfrm>
            <a:off x="5969876" y="1848092"/>
            <a:ext cx="126124" cy="480637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5D4C46-48E2-B389-0C10-53F08D3852A3}"/>
              </a:ext>
            </a:extLst>
          </p:cNvPr>
          <p:cNvSpPr/>
          <p:nvPr/>
        </p:nvSpPr>
        <p:spPr>
          <a:xfrm>
            <a:off x="775137" y="2328729"/>
            <a:ext cx="3048000" cy="18228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9329DE-6BE3-6937-088F-A251167A22D4}"/>
              </a:ext>
            </a:extLst>
          </p:cNvPr>
          <p:cNvSpPr/>
          <p:nvPr/>
        </p:nvSpPr>
        <p:spPr>
          <a:xfrm>
            <a:off x="3870434" y="4241831"/>
            <a:ext cx="4372304" cy="16544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5A9CD2-C9B2-0452-D798-8037C9B6F8CB}"/>
              </a:ext>
            </a:extLst>
          </p:cNvPr>
          <p:cNvSpPr/>
          <p:nvPr/>
        </p:nvSpPr>
        <p:spPr>
          <a:xfrm>
            <a:off x="8282152" y="2238704"/>
            <a:ext cx="3134711" cy="164423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B24BDF-7854-1A8B-B445-2831C578A279}"/>
              </a:ext>
            </a:extLst>
          </p:cNvPr>
          <p:cNvSpPr/>
          <p:nvPr/>
        </p:nvSpPr>
        <p:spPr>
          <a:xfrm>
            <a:off x="3870434" y="418849"/>
            <a:ext cx="4372304" cy="142924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967C52-EDDE-67ED-AA66-94034FC73755}"/>
              </a:ext>
            </a:extLst>
          </p:cNvPr>
          <p:cNvSpPr/>
          <p:nvPr/>
        </p:nvSpPr>
        <p:spPr>
          <a:xfrm>
            <a:off x="4582510" y="2328729"/>
            <a:ext cx="3048000" cy="1554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20C4D-01A6-BF69-9AD4-932F612B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D822D-6A78-0524-78D6-AFCA5BFD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4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0C751-CE89-4CC2-9774-9B8E70FF0755}"/>
              </a:ext>
            </a:extLst>
          </p:cNvPr>
          <p:cNvSpPr txBox="1"/>
          <p:nvPr/>
        </p:nvSpPr>
        <p:spPr>
          <a:xfrm>
            <a:off x="4556234" y="7803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-Wireless device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-capture moving object behind wall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B0386-6165-D800-982C-C61C8AD74C83}"/>
              </a:ext>
            </a:extLst>
          </p:cNvPr>
          <p:cNvSpPr txBox="1"/>
          <p:nvPr/>
        </p:nvSpPr>
        <p:spPr>
          <a:xfrm>
            <a:off x="8610600" y="2736502"/>
            <a:ext cx="4298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-Uses Wi-Fi signals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-Typically Wi-Fi Hardware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DA653-FEB3-B25A-F378-AEF34C09D8FC}"/>
              </a:ext>
            </a:extLst>
          </p:cNvPr>
          <p:cNvSpPr txBox="1"/>
          <p:nvPr/>
        </p:nvSpPr>
        <p:spPr>
          <a:xfrm>
            <a:off x="4406462" y="4657981"/>
            <a:ext cx="3736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3 antenna MIMO device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-Two transmitting and one receiving antenna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6918E7-72D7-1560-FE61-F82DD227931A}"/>
              </a:ext>
            </a:extLst>
          </p:cNvPr>
          <p:cNvSpPr txBox="1"/>
          <p:nvPr/>
        </p:nvSpPr>
        <p:spPr>
          <a:xfrm>
            <a:off x="1481957" y="2870353"/>
            <a:ext cx="3463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-Low cost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-Low bandwidth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3B1124-6D27-08C5-EABF-CB7B1135FB58}"/>
              </a:ext>
            </a:extLst>
          </p:cNvPr>
          <p:cNvSpPr txBox="1"/>
          <p:nvPr/>
        </p:nvSpPr>
        <p:spPr>
          <a:xfrm>
            <a:off x="5142186" y="2876156"/>
            <a:ext cx="279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Wi-Vi Technology</a:t>
            </a:r>
          </a:p>
        </p:txBody>
      </p:sp>
    </p:spTree>
    <p:extLst>
      <p:ext uri="{BB962C8B-B14F-4D97-AF65-F5344CB8AC3E}">
        <p14:creationId xmlns:p14="http://schemas.microsoft.com/office/powerpoint/2010/main" val="43135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0"/>
    </mc:Choice>
    <mc:Fallback xmlns="">
      <p:transition spd="slow" advTm="2386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968ED2-17DF-487A-7E59-6910A5C7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8C8BB9-8F2A-88F9-3F0B-1729814F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5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F90D1-4FFB-66D7-D735-3CB8F3152BA6}"/>
              </a:ext>
            </a:extLst>
          </p:cNvPr>
          <p:cNvSpPr txBox="1"/>
          <p:nvPr/>
        </p:nvSpPr>
        <p:spPr>
          <a:xfrm>
            <a:off x="-178676" y="0"/>
            <a:ext cx="12191999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Wi-Vi</a:t>
            </a:r>
            <a:r>
              <a:rPr lang="en-IN" sz="3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A6591-3AB2-D055-663F-392CE91BBE37}"/>
              </a:ext>
            </a:extLst>
          </p:cNvPr>
          <p:cNvSpPr txBox="1"/>
          <p:nvPr/>
        </p:nvSpPr>
        <p:spPr>
          <a:xfrm>
            <a:off x="536028" y="1333009"/>
            <a:ext cx="6364014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Wi-Vi is a wireless device that captures moving objects behind a wall using Wi-Fi signal.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technology uses reflected Wi-Fi signal to track movements of people behind wall.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Wi-Vi is small enough to be portably used and can be integrated in hand held devices.</a:t>
            </a:r>
          </a:p>
        </p:txBody>
      </p:sp>
      <p:pic>
        <p:nvPicPr>
          <p:cNvPr id="10" name="Picture 9" descr="Wi-VI TECHNOLOGY">
            <a:extLst>
              <a:ext uri="{FF2B5EF4-FFF2-40B4-BE49-F238E27FC236}">
                <a16:creationId xmlns:a16="http://schemas.microsoft.com/office/drawing/2014/main" id="{F7D6A75F-A8FA-240E-2514-3172BE6C8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60" y="1788138"/>
            <a:ext cx="4993640" cy="28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DBC747-D4EA-10AB-023C-D691702E7D64}"/>
              </a:ext>
            </a:extLst>
          </p:cNvPr>
          <p:cNvSpPr txBox="1"/>
          <p:nvPr/>
        </p:nvSpPr>
        <p:spPr>
          <a:xfrm>
            <a:off x="8775088" y="4719144"/>
            <a:ext cx="1840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 Wi-Vi Basic Idea</a:t>
            </a:r>
          </a:p>
        </p:txBody>
      </p:sp>
    </p:spTree>
    <p:extLst>
      <p:ext uri="{BB962C8B-B14F-4D97-AF65-F5344CB8AC3E}">
        <p14:creationId xmlns:p14="http://schemas.microsoft.com/office/powerpoint/2010/main" val="15007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65"/>
    </mc:Choice>
    <mc:Fallback xmlns="">
      <p:transition spd="slow" advTm="3246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9FE31B-468E-C2C5-777E-AFCB101A6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2BB04-56B7-A8A0-5D4C-4E1ECB4B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6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5C919-DBD5-0E43-9F5F-540489F81EDE}"/>
              </a:ext>
            </a:extLst>
          </p:cNvPr>
          <p:cNvSpPr txBox="1"/>
          <p:nvPr/>
        </p:nvSpPr>
        <p:spPr>
          <a:xfrm>
            <a:off x="612227" y="622013"/>
            <a:ext cx="5767552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can Wi-Vi do?</a:t>
            </a:r>
          </a:p>
          <a:p>
            <a:pPr algn="just">
              <a:lnSpc>
                <a:spcPct val="150000"/>
              </a:lnSpc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number of moving humans in a closed room.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relative locations of moving humans.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communication through a wall without carrying a wireless device.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simple gestures from behind a wall.</a:t>
            </a:r>
          </a:p>
        </p:txBody>
      </p:sp>
      <p:pic>
        <p:nvPicPr>
          <p:cNvPr id="8" name="Graphic 1">
            <a:extLst>
              <a:ext uri="{FF2B5EF4-FFF2-40B4-BE49-F238E27FC236}">
                <a16:creationId xmlns:a16="http://schemas.microsoft.com/office/drawing/2014/main" id="{EC0A10E3-163B-0B64-CE60-DABDEE7F4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27" t="28572" r="13737" b="1718"/>
          <a:stretch/>
        </p:blipFill>
        <p:spPr>
          <a:xfrm>
            <a:off x="6860628" y="1220278"/>
            <a:ext cx="4719145" cy="2995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F4D557-501D-7F1E-10E6-103D2F53D99B}"/>
              </a:ext>
            </a:extLst>
          </p:cNvPr>
          <p:cNvSpPr txBox="1"/>
          <p:nvPr/>
        </p:nvSpPr>
        <p:spPr>
          <a:xfrm>
            <a:off x="8484476" y="4215727"/>
            <a:ext cx="162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Fig.2 Wi-Vi sensing</a:t>
            </a:r>
          </a:p>
        </p:txBody>
      </p:sp>
    </p:spTree>
    <p:extLst>
      <p:ext uri="{BB962C8B-B14F-4D97-AF65-F5344CB8AC3E}">
        <p14:creationId xmlns:p14="http://schemas.microsoft.com/office/powerpoint/2010/main" val="221701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53"/>
    </mc:Choice>
    <mc:Fallback xmlns="">
      <p:transition spd="slow" advTm="331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AD1AC8-35F6-9C24-6F11-38030DB7D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73" y="1136973"/>
            <a:ext cx="5948856" cy="388893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4EDFF-AB87-1BED-69E1-264F5706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FB3C0B-82A4-569B-0B20-555823BD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7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3DCC-F174-AE05-23F7-6D87D1B96585}"/>
              </a:ext>
            </a:extLst>
          </p:cNvPr>
          <p:cNvSpPr txBox="1"/>
          <p:nvPr/>
        </p:nvSpPr>
        <p:spPr>
          <a:xfrm>
            <a:off x="472966" y="1542956"/>
            <a:ext cx="6484882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Wi-Vi uses two transmitting antennas and a single receiver.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Transmitting signals are low power Wi-Fi signals.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antennas transmit almost identical signals, except the second antenna's signal is the inverse of the first, resulting in interference.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C4337-39F7-045C-D51E-9035D918ED36}"/>
              </a:ext>
            </a:extLst>
          </p:cNvPr>
          <p:cNvSpPr txBox="1"/>
          <p:nvPr/>
        </p:nvSpPr>
        <p:spPr>
          <a:xfrm>
            <a:off x="0" y="148588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Wi-Vi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16298-E1F8-A1CA-B7F6-9875F07409AE}"/>
              </a:ext>
            </a:extLst>
          </p:cNvPr>
          <p:cNvSpPr txBox="1"/>
          <p:nvPr/>
        </p:nvSpPr>
        <p:spPr>
          <a:xfrm>
            <a:off x="7560485" y="5165156"/>
            <a:ext cx="1989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 Working of  Wi-Vi</a:t>
            </a:r>
          </a:p>
        </p:txBody>
      </p:sp>
    </p:spTree>
    <p:extLst>
      <p:ext uri="{BB962C8B-B14F-4D97-AF65-F5344CB8AC3E}">
        <p14:creationId xmlns:p14="http://schemas.microsoft.com/office/powerpoint/2010/main" val="113084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80"/>
    </mc:Choice>
    <mc:Fallback xmlns="">
      <p:transition spd="slow" advTm="3978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20E2B9-D21C-9442-83F6-6C619E879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" t="10564" r="1589" b="24879"/>
          <a:stretch/>
        </p:blipFill>
        <p:spPr>
          <a:xfrm>
            <a:off x="6621514" y="285774"/>
            <a:ext cx="5465382" cy="2081158"/>
          </a:xfrm>
          <a:custGeom>
            <a:avLst/>
            <a:gdLst>
              <a:gd name="connsiteX0" fmla="*/ 212 w 5731466"/>
              <a:gd name="connsiteY0" fmla="*/ 119 h 3223730"/>
              <a:gd name="connsiteX1" fmla="*/ 5731679 w 5731466"/>
              <a:gd name="connsiteY1" fmla="*/ 119 h 3223730"/>
              <a:gd name="connsiteX2" fmla="*/ 5731679 w 5731466"/>
              <a:gd name="connsiteY2" fmla="*/ 3223851 h 3223730"/>
              <a:gd name="connsiteX3" fmla="*/ 212 w 5731466"/>
              <a:gd name="connsiteY3" fmla="*/ 3223851 h 322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1466" h="3223730">
                <a:moveTo>
                  <a:pt x="212" y="119"/>
                </a:moveTo>
                <a:lnTo>
                  <a:pt x="5731679" y="119"/>
                </a:lnTo>
                <a:lnTo>
                  <a:pt x="5731679" y="3223851"/>
                </a:lnTo>
                <a:lnTo>
                  <a:pt x="212" y="3223851"/>
                </a:ln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51396-6574-5637-3071-AE0C8872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18E91-CCA6-544A-CF12-ED7D23EB7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8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473E-98E0-CA2E-07BD-9FDADFDF0C10}"/>
              </a:ext>
            </a:extLst>
          </p:cNvPr>
          <p:cNvSpPr txBox="1"/>
          <p:nvPr/>
        </p:nvSpPr>
        <p:spPr>
          <a:xfrm>
            <a:off x="220715" y="2105716"/>
            <a:ext cx="6768661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Wi-Vi Design and Usage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Incorporates two main components: MIMO nulling to eliminate wall flash and inverse SAR technique for tracking moving objects.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in two modes: Image and track moving objects behind a wall, or function as a gesture-based interface for human communication.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70C4-A211-9630-B6B4-B9F39DA830ED}"/>
              </a:ext>
            </a:extLst>
          </p:cNvPr>
          <p:cNvSpPr txBox="1"/>
          <p:nvPr/>
        </p:nvSpPr>
        <p:spPr>
          <a:xfrm>
            <a:off x="8939387" y="2503740"/>
            <a:ext cx="155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Fig.4 Wi-Vi design</a:t>
            </a:r>
          </a:p>
        </p:txBody>
      </p:sp>
    </p:spTree>
    <p:extLst>
      <p:ext uri="{BB962C8B-B14F-4D97-AF65-F5344CB8AC3E}">
        <p14:creationId xmlns:p14="http://schemas.microsoft.com/office/powerpoint/2010/main" val="86568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48"/>
    </mc:Choice>
    <mc:Fallback xmlns="">
      <p:transition spd="slow" advTm="2434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D054A6-E28F-DFE6-7B27-4405118D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A7513C-44A4-56F7-8138-2ADAAE49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1BF-74D0-4732-92FF-90201B3018A5}" type="slidenum">
              <a:rPr lang="en-IN" smtClean="0"/>
              <a:t>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846C-B29D-F048-7784-516164A38D49}"/>
              </a:ext>
            </a:extLst>
          </p:cNvPr>
          <p:cNvSpPr txBox="1"/>
          <p:nvPr/>
        </p:nvSpPr>
        <p:spPr>
          <a:xfrm>
            <a:off x="706820" y="1563841"/>
            <a:ext cx="6096000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#1: "Flash" Effect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signals penetrate walls: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 off objects on other side of wall.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Distinguish reflectors by their arrival times.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low bandwidth: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reflection much stronger than reflections coming from behind the wall.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effect: wall reflection saturates the ADC.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A8EC25-C427-D056-C855-0D86B7C10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55" y="2027112"/>
            <a:ext cx="4627245" cy="1068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F6047A-B2DE-6A5B-6D78-BCF076F82FD6}"/>
              </a:ext>
            </a:extLst>
          </p:cNvPr>
          <p:cNvSpPr txBox="1"/>
          <p:nvPr/>
        </p:nvSpPr>
        <p:spPr>
          <a:xfrm>
            <a:off x="0" y="224223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in Designing Wi-Vi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214AB-045B-8395-6099-ABB37E444CA5}"/>
              </a:ext>
            </a:extLst>
          </p:cNvPr>
          <p:cNvSpPr txBox="1"/>
          <p:nvPr/>
        </p:nvSpPr>
        <p:spPr>
          <a:xfrm>
            <a:off x="8610600" y="3429000"/>
            <a:ext cx="1442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Fig.5 Flash effect</a:t>
            </a:r>
          </a:p>
        </p:txBody>
      </p:sp>
    </p:spTree>
    <p:extLst>
      <p:ext uri="{BB962C8B-B14F-4D97-AF65-F5344CB8AC3E}">
        <p14:creationId xmlns:p14="http://schemas.microsoft.com/office/powerpoint/2010/main" val="5671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1"/>
    </mc:Choice>
    <mc:Fallback xmlns="">
      <p:transition spd="slow" advTm="4019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1549</Words>
  <Application>Microsoft Office PowerPoint</Application>
  <PresentationFormat>Widescreen</PresentationFormat>
  <Paragraphs>213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 Kumar</dc:creator>
  <cp:lastModifiedBy>Chandan Kumar</cp:lastModifiedBy>
  <cp:revision>26</cp:revision>
  <dcterms:created xsi:type="dcterms:W3CDTF">2024-03-22T13:32:39Z</dcterms:created>
  <dcterms:modified xsi:type="dcterms:W3CDTF">2024-03-25T07:53:02Z</dcterms:modified>
</cp:coreProperties>
</file>